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6690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C0034D4-A29F-4F1D-B067-E2281AEBC30B}">
  <a:tblStyle styleId="{2C0034D4-A29F-4F1D-B067-E2281AEBC30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66900" y="4715125"/>
            <a:ext cx="5335250" cy="446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11725" y="744475"/>
            <a:ext cx="4446250" cy="372247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6525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6525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6525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spcBef>
                <a:spcPts val="0"/>
              </a:spcBef>
              <a:defRPr b="1" sz="4000" cap="small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20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18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6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14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14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14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14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14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lvl="1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lvl="2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lvl="3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lvl="4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lvl="5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lvl="6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lvl="7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lvl="8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14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12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0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9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9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9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9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9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defRPr b="1" sz="2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Font typeface="Arial"/>
              <a:buNone/>
              <a:defRPr sz="1400"/>
            </a:lvl1pPr>
            <a:lvl2pPr indent="0" lvl="1" marL="457200" rtl="0">
              <a:spcBef>
                <a:spcPts val="0"/>
              </a:spcBef>
              <a:buFont typeface="Arial"/>
              <a:buNone/>
              <a:defRPr sz="1200"/>
            </a:lvl2pPr>
            <a:lvl3pPr indent="0" lvl="2" marL="914400" rtl="0">
              <a:spcBef>
                <a:spcPts val="0"/>
              </a:spcBef>
              <a:buFont typeface="Arial"/>
              <a:buNone/>
              <a:defRPr sz="1000"/>
            </a:lvl3pPr>
            <a:lvl4pPr indent="0" lvl="3" marL="1371600" rtl="0">
              <a:spcBef>
                <a:spcPts val="0"/>
              </a:spcBef>
              <a:buFont typeface="Arial"/>
              <a:buNone/>
              <a:defRPr sz="900"/>
            </a:lvl4pPr>
            <a:lvl5pPr indent="0" lvl="4" marL="1828800" rtl="0">
              <a:spcBef>
                <a:spcPts val="0"/>
              </a:spcBef>
              <a:buFont typeface="Arial"/>
              <a:buNone/>
              <a:defRPr sz="900"/>
            </a:lvl5pPr>
            <a:lvl6pPr indent="0" lvl="5" marL="2286000" rtl="0">
              <a:spcBef>
                <a:spcPts val="0"/>
              </a:spcBef>
              <a:buFont typeface="Arial"/>
              <a:buNone/>
              <a:defRPr sz="900"/>
            </a:lvl6pPr>
            <a:lvl7pPr indent="0" lvl="6" marL="2743200" rtl="0">
              <a:spcBef>
                <a:spcPts val="0"/>
              </a:spcBef>
              <a:buFont typeface="Arial"/>
              <a:buNone/>
              <a:defRPr sz="900"/>
            </a:lvl7pPr>
            <a:lvl8pPr indent="0" lvl="7" marL="3200400" rtl="0">
              <a:spcBef>
                <a:spcPts val="0"/>
              </a:spcBef>
              <a:buFont typeface="Arial"/>
              <a:buNone/>
              <a:defRPr sz="900"/>
            </a:lvl8pPr>
            <a:lvl9pPr indent="0" lvl="8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AD1B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2225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36525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0"/>
              </a:spcBef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spcBef>
                <a:spcPts val="0"/>
              </a:spcBef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827584" y="126876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EUFIM szeminárium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403648" y="2708920"/>
            <a:ext cx="6400800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Lakóingatlanok  értékelemei </a:t>
            </a: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(méret,emelet, égtáj, panoráma,környezet)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b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 bírósági kirendelés alapján az eléépítés- panoráma vesztés értékcsökkentő hatása.</a:t>
            </a:r>
            <a:br>
              <a:rPr b="0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Máté Miklós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2013</a:t>
            </a:r>
          </a:p>
        </p:txBody>
      </p:sp>
      <p:sp>
        <p:nvSpPr>
          <p:cNvPr id="86" name="Shape 86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7704" y="1412776"/>
            <a:ext cx="5400675" cy="40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2123728" y="5445224"/>
            <a:ext cx="50040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hu-H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Jelenleg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395536" y="836712"/>
            <a:ext cx="5616624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Alperesi ingatlan hátsókertje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696" y="1628800"/>
            <a:ext cx="5688632" cy="4278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395536" y="836712"/>
            <a:ext cx="5616624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Kilátás a felperesi teraszról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5696" y="1700807"/>
            <a:ext cx="5760640" cy="433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395536" y="836712"/>
            <a:ext cx="3528392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Szakértő feladata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592" y="2132856"/>
            <a:ext cx="7452320" cy="262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/>
        </p:nvSpPr>
        <p:spPr>
          <a:xfrm>
            <a:off x="395536" y="836712"/>
            <a:ext cx="3528392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Építési hely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7704" y="1628800"/>
            <a:ext cx="5505238" cy="482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395536" y="836712"/>
            <a:ext cx="4176464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Panoráma csökkenés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7744" y="1556792"/>
            <a:ext cx="4670756" cy="494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395536" y="1052736"/>
            <a:ext cx="8352928" cy="1296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zavarás – kilátáscsökkenés – értékcsökkentő hatásának megállapítása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755576" y="2420888"/>
            <a:ext cx="7704856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panoráma értékének megállapításához szükség van a lakás értéktényezőinek vizsgálatára. Az átlagárhoz képest értéknövelő illetve –csökkentő tényezők közül a legfontosabbak: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emelet (épületen belül földszint, emelet, tetőtér stb.)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méret (az átlaghoz képest kisebb vagy nagyobb)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tájolás (É, D, K, NY)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kilátás (panoráma)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8" name="Shape 198"/>
          <p:cNvGraphicFramePr/>
          <p:nvPr/>
        </p:nvGraphicFramePr>
        <p:xfrm>
          <a:off x="539552" y="21328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{2C0034D4-A29F-4F1D-B067-E2281AEBC30B}</a:tableStyleId>
              </a:tblPr>
              <a:tblGrid>
                <a:gridCol w="1898625"/>
                <a:gridCol w="2054825"/>
                <a:gridCol w="2055725"/>
                <a:gridCol w="2055725"/>
              </a:tblGrid>
              <a:tr h="45295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sz.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sz.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sz.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29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Emelet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-2 % - +5%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-4 % - +3%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-3 % - +3%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29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Méret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-4 % - +2%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0 % - +2%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-3 % - +3%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29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Tájolás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-4 % - +3%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-5 % - +5%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-4 % - +3%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4529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Panoráma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-4 % - +5%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-3 % - +10%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-3 % - +5%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35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Szemben lévő épület távolsága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hu-H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-5 % - 0%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99" name="Shape 199"/>
          <p:cNvSpPr/>
          <p:nvPr/>
        </p:nvSpPr>
        <p:spPr>
          <a:xfrm>
            <a:off x="395536" y="1281390"/>
            <a:ext cx="8064896" cy="677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Lakóingatlan értékesítő cégek tapasztalati értékei a következőek: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755576" y="5301208"/>
            <a:ext cx="756084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Jelen esetben a lakás paraméterei nem változtak. A kilátás az értékesítők véleménye szerint +5-10% között értéknövekedéssel bír.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323528" y="476672"/>
            <a:ext cx="4176464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Cégünk tapasztalata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467544" y="1196752"/>
            <a:ext cx="3600400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Budapest II. kerületében található villapark (épületenként 5 lakás) két értékesített épület adataiból levonható következtetés:</a:t>
            </a: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azonos méretű és kialakítású földszinti és emeleti lakások árai között 0-7,3% eltérés, míg a tetőtéri ún. penthouse lakások árai között 0-6,8% eltérés tapasztalható a kilátás függvényében. A fenti eltérések átlaga kerekítve 7%.</a:t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3968" y="1484784"/>
            <a:ext cx="4464496" cy="327186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539552" y="5157192"/>
            <a:ext cx="82089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Megállapítható tehát a piaci trendek ismeretében, hogy egy lakás értékében átlagosan (5+10+5+7)/4 = 6,75, kerekítve 7%-ot tehet ki, hogy panorámás vagy nem.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395536" y="836712"/>
            <a:ext cx="4176464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 Adatszolgáltatás</a:t>
            </a:r>
          </a:p>
        </p:txBody>
      </p:sp>
      <p:sp>
        <p:nvSpPr>
          <p:cNvPr id="216" name="Shape 216"/>
          <p:cNvSpPr/>
          <p:nvPr/>
        </p:nvSpPr>
        <p:spPr>
          <a:xfrm>
            <a:off x="539552" y="1628800"/>
            <a:ext cx="8067675" cy="4895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468313" y="908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Jogi alapok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468313" y="2565400"/>
            <a:ext cx="8229600" cy="381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1997. évi LXXVIII. Törvény az épített környezet alakításáról és védelméről</a:t>
            </a: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60416"/>
              <a:buFont typeface="Arial"/>
              <a:buChar char="●"/>
            </a:pPr>
            <a:r>
              <a:rPr b="1" i="0" lang="hu-H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37. § 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(1) Az építésügyi hatóság engedélye nem mentesíti az építtetőt az építési tevékenység megkezdéséhez szükséges más hatósági engedélyek, nyilatkozatok vagy hozzájárulások megszerzésének kötelezettsége alól.</a:t>
            </a:r>
          </a:p>
          <a:p>
            <a:pPr indent="-285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Arial"/>
              <a:buChar char="●"/>
            </a:pPr>
            <a:r>
              <a:rPr b="0" i="0" lang="hu-H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 Az építésügyi hatóság engedélye az építési munkával kapcsolatos polgári jogi igényt nem dönt el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395536" y="836712"/>
            <a:ext cx="4536504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Összehasonlító adatok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539552" y="1844825"/>
            <a:ext cx="2304256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adat (2012)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Bimbó út XX. fszt.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12775/X/X/X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 m²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MFt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370.000 Ft/m²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Shape 2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9872" y="1700808"/>
            <a:ext cx="5048250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11560" y="1628800"/>
            <a:ext cx="2386608" cy="254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adat (2012)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Bogár utca XX. I. em.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12663/X/X/X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67 m²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 MFt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403.000 Ft/m²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9872" y="1556792"/>
            <a:ext cx="5048250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11560" y="1628800"/>
            <a:ext cx="2664296" cy="254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10. adat (2012)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Tulipán utca XX. III. em.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12693/X/X/X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86 m²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29,5 MFt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343.000 Ft/m²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1880" y="1556792"/>
            <a:ext cx="5048250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395536" y="836712"/>
            <a:ext cx="5544616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Válasz a bíróság kérdéseire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611560" y="2060848"/>
            <a:ext cx="7992888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3.1. Az alperesi ingatlanon létrehozott felépítmény a felperes ingatlanát szükségtelenül zavarja, korlátozza a kilátásban.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3.2. A felperesi ingatlan teraszának kilátását korlátozza a mellékelt változási vázrajzon kiszerkesztett mértékben.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elméleti kilátás 66/180 ≈ 0,37 részét veszi el.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összehasonlító adatok műszaki állapotáról, tájolásáról nincsenek információink, ellenben típusuk – társasházi lakás – azonos, elhelyezkedésük és méretük összehasonlításra alkalmas.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467544" y="1628800"/>
            <a:ext cx="8229600" cy="4176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perbeli ingatlan fajlagos értékét az összehasonlító adatok átlagával határozzuk meg: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361.000 Ft/m²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felperesi ingatlan értéke: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 m² x 361.000 Ft/m² = 27.075.000 Ft.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3.3. A felperesi ingatlanban bekövetkezett értékcsökkenés a piaci érték (27.075.000 Ft), a panoráma tényező (7%) és a tényleges kilátás csökkenés (0,37) szorzata, azaz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hu-H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27.075.000 Ft x 0,07 x 0,37 = 701.242 Ft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59375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9592" y="1124744"/>
            <a:ext cx="7236296" cy="5427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hu-HU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Köszönöm figyelmüket</a:t>
            </a:r>
          </a:p>
        </p:txBody>
      </p:sp>
      <p:sp>
        <p:nvSpPr>
          <p:cNvPr id="263" name="Shape 26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Máté Miklós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323528" y="764704"/>
            <a:ext cx="3394720" cy="604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Kirendelő végzés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7664" y="1916832"/>
            <a:ext cx="6405637" cy="4285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584" y="2492896"/>
            <a:ext cx="7481385" cy="2459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539552" y="1052736"/>
            <a:ext cx="640871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Benapozás vizsgálta 3D modellel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1604" y="1714488"/>
            <a:ext cx="6143668" cy="4607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467544" y="548680"/>
            <a:ext cx="3384376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Intimitás vesztés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3648" y="1412776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5656" y="1412776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1680" y="1340768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8532813" y="274638"/>
            <a:ext cx="153987" cy="698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625" y="188913"/>
            <a:ext cx="3498850" cy="64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467544" y="548680"/>
            <a:ext cx="3672408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hu-HU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Panoráma vesztés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3689" y="1412777"/>
            <a:ext cx="5400600" cy="349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0" y="84582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hu-H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Jelenleg</a:t>
            </a:r>
          </a:p>
        </p:txBody>
      </p:sp>
      <p:sp>
        <p:nvSpPr>
          <p:cNvPr id="143" name="Shape 143"/>
          <p:cNvSpPr/>
          <p:nvPr/>
        </p:nvSpPr>
        <p:spPr>
          <a:xfrm>
            <a:off x="3707904" y="4941168"/>
            <a:ext cx="1728192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hu-H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 </a:t>
            </a:r>
            <a:r>
              <a:rPr b="0" i="0" lang="hu-H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0" i="0" lang="hu-H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b="0" i="0" lang="hu-H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</a:t>
            </a:r>
            <a:r>
              <a:rPr b="0" i="0" lang="hu-H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tkez</a:t>
            </a:r>
            <a:r>
              <a:rPr b="0" i="0" lang="hu-H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</a:t>
            </a:r>
            <a:r>
              <a:rPr b="0" i="0" lang="hu-H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alatt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1" lang="hu-H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(forr</a:t>
            </a:r>
            <a:r>
              <a:rPr b="0" i="1" lang="hu-H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á</a:t>
            </a:r>
            <a:r>
              <a:rPr b="0" i="1" lang="hu-HU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s: norc.hu)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